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Poppins"/>
      <p:regular r:id="rId33"/>
      <p:bold r:id="rId34"/>
      <p:italic r:id="rId35"/>
      <p:boldItalic r:id="rId36"/>
    </p:embeddedFont>
    <p:embeddedFont>
      <p:font typeface="Noto Sans TC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oppin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oppins-italic.fntdata"/><Relationship Id="rId12" Type="http://schemas.openxmlformats.org/officeDocument/2006/relationships/slide" Target="slides/slide7.xml"/><Relationship Id="rId34" Type="http://schemas.openxmlformats.org/officeDocument/2006/relationships/font" Target="fonts/Poppins-bold.fntdata"/><Relationship Id="rId15" Type="http://schemas.openxmlformats.org/officeDocument/2006/relationships/slide" Target="slides/slide10.xml"/><Relationship Id="rId37" Type="http://schemas.openxmlformats.org/officeDocument/2006/relationships/font" Target="fonts/NotoSansTC-regular.fntdata"/><Relationship Id="rId14" Type="http://schemas.openxmlformats.org/officeDocument/2006/relationships/slide" Target="slides/slide9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NotoSansTC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0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10" Type="http://schemas.openxmlformats.org/officeDocument/2006/relationships/image" Target="../media/image47.png"/><Relationship Id="rId9" Type="http://schemas.openxmlformats.org/officeDocument/2006/relationships/image" Target="../media/image46.png"/><Relationship Id="rId5" Type="http://schemas.openxmlformats.org/officeDocument/2006/relationships/image" Target="../media/image52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Relationship Id="rId8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Relationship Id="rId5" Type="http://schemas.openxmlformats.org/officeDocument/2006/relationships/image" Target="../media/image59.png"/><Relationship Id="rId6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57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5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166602" y="2671762"/>
            <a:ext cx="7858794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AI 技術演進與應用實踐報告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4942284" y="3690937"/>
            <a:ext cx="230743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90分鐘簡報架構（更新版）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/>
        </p:nvSpPr>
        <p:spPr>
          <a:xfrm>
            <a:off x="571500" y="1909762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文本轉為向量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571500" y="2462212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Embedding將文本轉換為固定長度向量以計算語義相似度。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571500" y="5100637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高維度不一定更好，需權衡精度與成本。中文應注意模型對特定詞彙的理解力。</a:t>
            </a:r>
            <a:endParaRPr/>
          </a:p>
        </p:txBody>
      </p:sp>
      <p:sp>
        <p:nvSpPr>
          <p:cNvPr id="230" name="Google Shape;230;p22"/>
          <p:cNvSpPr txBox="1"/>
          <p:nvPr/>
        </p:nvSpPr>
        <p:spPr>
          <a:xfrm>
            <a:off x="790575" y="326231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857250" y="32623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輸出固定維度陣列 (如 1536-3072 維)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790575" y="37099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857250" y="370998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語義類似的內容在向量空間中距離較近</a:t>
            </a:r>
            <a:endParaRPr/>
          </a:p>
        </p:txBody>
      </p:sp>
      <p:sp>
        <p:nvSpPr>
          <p:cNvPr id="234" name="Google Shape;234;p22"/>
          <p:cNvSpPr txBox="1"/>
          <p:nvPr/>
        </p:nvSpPr>
        <p:spPr>
          <a:xfrm>
            <a:off x="790575" y="41576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857250" y="415766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高維空間準確表達語義關係</a:t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790575" y="46053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857250" y="460533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有損壓縮但保留核心意義</a:t>
            </a:r>
            <a:endParaRPr/>
          </a:p>
        </p:txBody>
      </p:sp>
      <p:pic>
        <p:nvPicPr>
          <p:cNvPr descr="image.png" id="238" name="Google Shape;2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9097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Embedding技術深度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/>
          <p:nvPr/>
        </p:nvSpPr>
        <p:spPr>
          <a:xfrm>
            <a:off x="571500" y="4133850"/>
            <a:ext cx="11049000" cy="38100"/>
          </a:xfrm>
          <a:prstGeom prst="roundRect">
            <a:avLst>
              <a:gd fmla="val 16667" name="adj"/>
            </a:avLst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507968" y="4486275"/>
            <a:ext cx="266830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1. 文檔預處理</a:t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571500" y="4943475"/>
            <a:ext cx="254124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文檔載入、切分 (Chunking)。</a:t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3343888" y="3156644"/>
            <a:ext cx="266830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2. Embedding與索引</a:t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3407419" y="3613844"/>
            <a:ext cx="254124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Embedding編碼與建立向量索引。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6179808" y="4486275"/>
            <a:ext cx="266830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3. 資料庫儲存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6243339" y="4943475"/>
            <a:ext cx="254124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向量與原始文本存入向量資料庫。</a:t>
            </a:r>
            <a:endParaRPr/>
          </a:p>
        </p:txBody>
      </p:sp>
      <p:sp>
        <p:nvSpPr>
          <p:cNvPr id="251" name="Google Shape;251;p23"/>
          <p:cNvSpPr txBox="1"/>
          <p:nvPr/>
        </p:nvSpPr>
        <p:spPr>
          <a:xfrm>
            <a:off x="9015728" y="3156644"/>
            <a:ext cx="266830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4. 查詢與生成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9079259" y="3613844"/>
            <a:ext cx="254124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計算相似度，回傳相關區塊給LLM。</a:t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1746870" y="41529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/>
          <p:nvPr/>
        </p:nvSpPr>
        <p:spPr>
          <a:xfrm>
            <a:off x="4582790" y="41529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7418709" y="41529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10254629" y="41529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RAG架構完整流程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3328243" y="1428750"/>
            <a:ext cx="553551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RAG結合向量搜尋與BM25關鍵詞匹配提升檢索準確度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/>
        </p:nvSpPr>
        <p:spPr>
          <a:xfrm>
            <a:off x="571500" y="1909762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上下文丟失</a:t>
            </a:r>
            <a:endParaRPr/>
          </a:p>
        </p:txBody>
      </p:sp>
      <p:sp>
        <p:nvSpPr>
          <p:cNvPr id="264" name="Google Shape;264;p24"/>
          <p:cNvSpPr txBox="1"/>
          <p:nvPr/>
        </p:nvSpPr>
        <p:spPr>
          <a:xfrm>
            <a:off x="571500" y="2462212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簡單的Chunking策略導致上下文丟失，難以應對複雜查詢。</a:t>
            </a:r>
            <a:endParaRPr/>
          </a:p>
        </p:txBody>
      </p:sp>
      <p:sp>
        <p:nvSpPr>
          <p:cNvPr id="265" name="Google Shape;265;p24"/>
          <p:cNvSpPr txBox="1"/>
          <p:nvPr/>
        </p:nvSpPr>
        <p:spPr>
          <a:xfrm>
            <a:off x="571500" y="5100637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90%的檢索失敗來自不合理的區塊邊界，而非embedding模型本身。</a:t>
            </a:r>
            <a:endParaRPr/>
          </a:p>
        </p:txBody>
      </p:sp>
      <p:sp>
        <p:nvSpPr>
          <p:cNvPr id="266" name="Google Shape;266;p24"/>
          <p:cNvSpPr txBox="1"/>
          <p:nvPr/>
        </p:nvSpPr>
        <p:spPr>
          <a:xfrm>
            <a:off x="790575" y="326231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67" name="Google Shape;267;p24"/>
          <p:cNvSpPr txBox="1"/>
          <p:nvPr/>
        </p:nvSpPr>
        <p:spPr>
          <a:xfrm>
            <a:off x="857250" y="32623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切分策略難以適應所有場景</a:t>
            </a:r>
            <a:endParaRPr/>
          </a:p>
        </p:txBody>
      </p:sp>
      <p:sp>
        <p:nvSpPr>
          <p:cNvPr id="268" name="Google Shape;268;p24"/>
          <p:cNvSpPr txBox="1"/>
          <p:nvPr/>
        </p:nvSpPr>
        <p:spPr>
          <a:xfrm>
            <a:off x="790575" y="37099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857250" y="370998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關鍵內容可能被切斷</a:t>
            </a:r>
            <a:endParaRPr/>
          </a:p>
        </p:txBody>
      </p:sp>
      <p:sp>
        <p:nvSpPr>
          <p:cNvPr id="270" name="Google Shape;270;p24"/>
          <p:cNvSpPr txBox="1"/>
          <p:nvPr/>
        </p:nvSpPr>
        <p:spPr>
          <a:xfrm>
            <a:off x="790575" y="41576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71" name="Google Shape;271;p24"/>
          <p:cNvSpPr txBox="1"/>
          <p:nvPr/>
        </p:nvSpPr>
        <p:spPr>
          <a:xfrm>
            <a:off x="857250" y="415766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缺乏全局視角，上下文參照容易丟失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790575" y="46053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73" name="Google Shape;273;p24"/>
          <p:cNvSpPr txBox="1"/>
          <p:nvPr/>
        </p:nvSpPr>
        <p:spPr>
          <a:xfrm>
            <a:off x="857250" y="460533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無法回答統計性問題</a:t>
            </a:r>
            <a:endParaRPr/>
          </a:p>
        </p:txBody>
      </p:sp>
      <p:pic>
        <p:nvPicPr>
          <p:cNvPr descr="image.png" id="274" name="Google Shape;2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9097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傳統RAG固有局限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/>
        </p:nvSpPr>
        <p:spPr>
          <a:xfrm>
            <a:off x="571500" y="2062162"/>
            <a:ext cx="5286375" cy="142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49%</a:t>
            </a:r>
            <a:endParaRPr/>
          </a:p>
        </p:txBody>
      </p:sp>
      <p:sp>
        <p:nvSpPr>
          <p:cNvPr id="281" name="Google Shape;281;p25"/>
          <p:cNvSpPr txBox="1"/>
          <p:nvPr/>
        </p:nvSpPr>
        <p:spPr>
          <a:xfrm>
            <a:off x="571500" y="349091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檢索失敗率降低</a:t>
            </a:r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6334125" y="2062162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為區塊添加上下文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6334125" y="2614612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為每個區塊添加上下文說明可減少49%檢索失敗率。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6334125" y="5253037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這項技術成本效益比極高，值得優先實施。</a:t>
            </a: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6553200" y="341471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86" name="Google Shape;286;p25"/>
          <p:cNvSpPr txBox="1"/>
          <p:nvPr/>
        </p:nvSpPr>
        <p:spPr>
          <a:xfrm>
            <a:off x="6619875" y="34147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在Embedding前添加區塊說明 (50-100 tokens)</a:t>
            </a: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6553200" y="38623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88" name="Google Shape;288;p25"/>
          <p:cNvSpPr txBox="1"/>
          <p:nvPr/>
        </p:nvSpPr>
        <p:spPr>
          <a:xfrm>
            <a:off x="6619875" y="386238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可使用Claude自動生成上下文</a:t>
            </a:r>
            <a:endParaRPr/>
          </a:p>
        </p:txBody>
      </p:sp>
      <p:sp>
        <p:nvSpPr>
          <p:cNvPr id="289" name="Google Shape;289;p25"/>
          <p:cNvSpPr txBox="1"/>
          <p:nvPr/>
        </p:nvSpPr>
        <p:spPr>
          <a:xfrm>
            <a:off x="6553200" y="43100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90" name="Google Shape;290;p25"/>
          <p:cNvSpPr txBox="1"/>
          <p:nvPr/>
        </p:nvSpPr>
        <p:spPr>
          <a:xfrm>
            <a:off x="6619875" y="431006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結合Contextual BM25技術</a:t>
            </a:r>
            <a:endParaRPr/>
          </a:p>
        </p:txBody>
      </p:sp>
      <p:sp>
        <p:nvSpPr>
          <p:cNvPr id="291" name="Google Shape;291;p25"/>
          <p:cNvSpPr txBox="1"/>
          <p:nvPr/>
        </p:nvSpPr>
        <p:spPr>
          <a:xfrm>
            <a:off x="6553200" y="47577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92" name="Google Shape;292;p25"/>
          <p:cNvSpPr txBox="1"/>
          <p:nvPr/>
        </p:nvSpPr>
        <p:spPr>
          <a:xfrm>
            <a:off x="6619875" y="475773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每百萬token成本僅$1.02</a:t>
            </a:r>
            <a:endParaRPr/>
          </a:p>
        </p:txBody>
      </p:sp>
      <p:sp>
        <p:nvSpPr>
          <p:cNvPr id="293" name="Google Shape;293;p25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Contextual Retrieval革新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8" name="Google Shape;29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838450"/>
            <a:ext cx="528637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9" name="Google Shape;29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838450"/>
            <a:ext cx="528637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6"/>
          <p:cNvSpPr txBox="1"/>
          <p:nvPr/>
        </p:nvSpPr>
        <p:spPr>
          <a:xfrm>
            <a:off x="962025" y="3228975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Keyword Search (關鍵詞搜尋)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962025" y="3781425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精確詞彙匹配。確保找到包含特定術語或ID的結果。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962025" y="4276725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優點：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精確、快速。</a:t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6724650" y="3228975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Semantic Search (語義搜尋)</a:t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6724650" y="378142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理解查詢意圖。透過向量相似度找到語義相關的結果。</a:t>
            </a:r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6724650" y="4581525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優點：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理解上下文、容錯率高。</a:t>
            </a:r>
            <a:endParaRPr/>
          </a:p>
        </p:txBody>
      </p:sp>
      <p:sp>
        <p:nvSpPr>
          <p:cNvPr id="306" name="Google Shape;306;p26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Hybrid Search策略</a:t>
            </a:r>
            <a:endParaRPr/>
          </a:p>
        </p:txBody>
      </p:sp>
      <p:sp>
        <p:nvSpPr>
          <p:cNvPr id="307" name="Google Shape;307;p26"/>
          <p:cNvSpPr txBox="1"/>
          <p:nvPr/>
        </p:nvSpPr>
        <p:spPr>
          <a:xfrm>
            <a:off x="2926258" y="1428750"/>
            <a:ext cx="633948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混合搜尋結合關鍵詞與語義搜尋，捕捉直接與上下文相關的結果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/>
        </p:nvSpPr>
        <p:spPr>
          <a:xfrm>
            <a:off x="571500" y="2000250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倒數排名融合 (RRF)</a:t>
            </a:r>
            <a:endParaRPr/>
          </a:p>
        </p:txBody>
      </p:sp>
      <p:sp>
        <p:nvSpPr>
          <p:cNvPr id="313" name="Google Shape;313;p27"/>
          <p:cNvSpPr txBox="1"/>
          <p:nvPr/>
        </p:nvSpPr>
        <p:spPr>
          <a:xfrm>
            <a:off x="571500" y="2552700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RRF確保多個列表中的高排名項目獲得最終優先權。</a:t>
            </a:r>
            <a:endParaRPr/>
          </a:p>
        </p:txBody>
      </p:sp>
      <p:sp>
        <p:nvSpPr>
          <p:cNvPr id="314" name="Google Shape;314;p27"/>
          <p:cNvSpPr txBox="1"/>
          <p:nvPr/>
        </p:nvSpPr>
        <p:spPr>
          <a:xfrm>
            <a:off x="571500" y="4622006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RRF不依賴絕對分數，通過排序位置實現更穩健的融合。</a:t>
            </a:r>
            <a:endParaRPr/>
          </a:p>
        </p:txBody>
      </p:sp>
      <p:sp>
        <p:nvSpPr>
          <p:cNvPr id="315" name="Google Shape;315;p27"/>
          <p:cNvSpPr txBox="1"/>
          <p:nvPr/>
        </p:nvSpPr>
        <p:spPr>
          <a:xfrm>
            <a:off x="790575" y="3679031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16" name="Google Shape;316;p27"/>
          <p:cNvSpPr txBox="1"/>
          <p:nvPr/>
        </p:nvSpPr>
        <p:spPr>
          <a:xfrm>
            <a:off x="857250" y="3679031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k為平滑常數（通常為50）</a:t>
            </a:r>
            <a:endParaRPr/>
          </a:p>
        </p:txBody>
      </p:sp>
      <p:sp>
        <p:nvSpPr>
          <p:cNvPr id="317" name="Google Shape;317;p27"/>
          <p:cNvSpPr txBox="1"/>
          <p:nvPr/>
        </p:nvSpPr>
        <p:spPr>
          <a:xfrm>
            <a:off x="790575" y="4126706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18" name="Google Shape;318;p27"/>
          <p:cNvSpPr txBox="1"/>
          <p:nvPr/>
        </p:nvSpPr>
        <p:spPr>
          <a:xfrm>
            <a:off x="857250" y="4126706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懲罰低排名記錄，平衡精確與語義匹配</a:t>
            </a:r>
            <a:endParaRPr/>
          </a:p>
        </p:txBody>
      </p:sp>
      <p:pic>
        <p:nvPicPr>
          <p:cNvPr descr="image.png" id="319" name="Google Shape;3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2000250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RRF融合算法原理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/>
        </p:nvSpPr>
        <p:spPr>
          <a:xfrm>
            <a:off x="571500" y="1905000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PostgreSQL實現方案</a:t>
            </a:r>
            <a:endParaRPr/>
          </a:p>
        </p:txBody>
      </p:sp>
      <p:sp>
        <p:nvSpPr>
          <p:cNvPr id="326" name="Google Shape;326;p28"/>
          <p:cNvSpPr txBox="1"/>
          <p:nvPr/>
        </p:nvSpPr>
        <p:spPr>
          <a:xfrm>
            <a:off x="571500" y="2457450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Supabase提供完整的Hybrid Search PostgreSQL實現方案。</a:t>
            </a:r>
            <a:endParaRPr/>
          </a:p>
        </p:txBody>
      </p:sp>
      <p:sp>
        <p:nvSpPr>
          <p:cNvPr id="327" name="Google Shape;327;p28"/>
          <p:cNvSpPr txBox="1"/>
          <p:nvPr/>
        </p:nvSpPr>
        <p:spPr>
          <a:xfrm>
            <a:off x="571500" y="5105400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將邏輯下沉到資料庫層不僅提升效能，也便於快速調試權重參數。</a:t>
            </a:r>
            <a:endParaRPr/>
          </a:p>
        </p:txBody>
      </p:sp>
      <p:sp>
        <p:nvSpPr>
          <p:cNvPr id="328" name="Google Shape;328;p28"/>
          <p:cNvSpPr txBox="1"/>
          <p:nvPr/>
        </p:nvSpPr>
        <p:spPr>
          <a:xfrm>
            <a:off x="790575" y="3257550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29" name="Google Shape;329;p28"/>
          <p:cNvSpPr txBox="1"/>
          <p:nvPr/>
        </p:nvSpPr>
        <p:spPr>
          <a:xfrm>
            <a:off x="857250" y="325755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GIN索引支援全文檢索 (Keyword)</a:t>
            </a:r>
            <a:endParaRPr/>
          </a:p>
        </p:txBody>
      </p:sp>
      <p:sp>
        <p:nvSpPr>
          <p:cNvPr id="330" name="Google Shape;330;p28"/>
          <p:cNvSpPr txBox="1"/>
          <p:nvPr/>
        </p:nvSpPr>
        <p:spPr>
          <a:xfrm>
            <a:off x="790575" y="3705225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31" name="Google Shape;331;p28"/>
          <p:cNvSpPr txBox="1"/>
          <p:nvPr/>
        </p:nvSpPr>
        <p:spPr>
          <a:xfrm>
            <a:off x="857250" y="3705225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HNSW索引支援向量搜尋 (Semantic)</a:t>
            </a:r>
            <a:endParaRPr/>
          </a:p>
        </p:txBody>
      </p:sp>
      <p:sp>
        <p:nvSpPr>
          <p:cNvPr id="332" name="Google Shape;332;p28"/>
          <p:cNvSpPr txBox="1"/>
          <p:nvPr/>
        </p:nvSpPr>
        <p:spPr>
          <a:xfrm>
            <a:off x="790575" y="4152900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857250" y="4152900"/>
            <a:ext cx="50006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hybrid_search 函數封裝邏輯</a:t>
            </a:r>
            <a:endParaRPr/>
          </a:p>
        </p:txBody>
      </p:sp>
      <p:sp>
        <p:nvSpPr>
          <p:cNvPr id="334" name="Google Shape;334;p28"/>
          <p:cNvSpPr txBox="1"/>
          <p:nvPr/>
        </p:nvSpPr>
        <p:spPr>
          <a:xfrm>
            <a:off x="790575" y="4610100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857250" y="461010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可調整權重參數並與Edge Function整合</a:t>
            </a:r>
            <a:endParaRPr/>
          </a:p>
        </p:txBody>
      </p:sp>
      <p:pic>
        <p:nvPicPr>
          <p:cNvPr descr="image.png" id="336" name="Google Shape;3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905000"/>
            <a:ext cx="528637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Supabase混合搜尋實現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/>
        </p:nvSpPr>
        <p:spPr>
          <a:xfrm>
            <a:off x="571500" y="1909762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自然語言轉SQL</a:t>
            </a:r>
            <a:endParaRPr/>
          </a:p>
        </p:txBody>
      </p:sp>
      <p:sp>
        <p:nvSpPr>
          <p:cNvPr id="343" name="Google Shape;343;p29"/>
          <p:cNvSpPr txBox="1"/>
          <p:nvPr/>
        </p:nvSpPr>
        <p:spPr>
          <a:xfrm>
            <a:off x="571500" y="2462212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將自然語言問題轉化為SQL查詢，直接存取結構化資料。</a:t>
            </a:r>
            <a:endParaRPr/>
          </a:p>
        </p:txBody>
      </p:sp>
      <p:sp>
        <p:nvSpPr>
          <p:cNvPr id="344" name="Google Shape;344;p29"/>
          <p:cNvSpPr txBox="1"/>
          <p:nvPr/>
        </p:nvSpPr>
        <p:spPr>
          <a:xfrm>
            <a:off x="571500" y="5100637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對BI場景極有價值。相比RAG的總結，SQL提供精確原始數據，授權決策者自行判斷。</a:t>
            </a:r>
            <a:endParaRPr/>
          </a:p>
        </p:txBody>
      </p:sp>
      <p:sp>
        <p:nvSpPr>
          <p:cNvPr id="345" name="Google Shape;345;p29"/>
          <p:cNvSpPr txBox="1"/>
          <p:nvPr/>
        </p:nvSpPr>
        <p:spPr>
          <a:xfrm>
            <a:off x="790575" y="326231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46" name="Google Shape;346;p29"/>
          <p:cNvSpPr txBox="1"/>
          <p:nvPr/>
        </p:nvSpPr>
        <p:spPr>
          <a:xfrm>
            <a:off x="857250" y="32623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查詢產品銷售數據</a:t>
            </a:r>
            <a:endParaRPr/>
          </a:p>
        </p:txBody>
      </p:sp>
      <p:sp>
        <p:nvSpPr>
          <p:cNvPr id="347" name="Google Shape;347;p29"/>
          <p:cNvSpPr txBox="1"/>
          <p:nvPr/>
        </p:nvSpPr>
        <p:spPr>
          <a:xfrm>
            <a:off x="790575" y="37099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48" name="Google Shape;348;p29"/>
          <p:cNvSpPr txBox="1"/>
          <p:nvPr/>
        </p:nvSpPr>
        <p:spPr>
          <a:xfrm>
            <a:off x="857250" y="370998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直接存取關聯式資料庫 (RDBMS)</a:t>
            </a:r>
            <a:endParaRPr/>
          </a:p>
        </p:txBody>
      </p:sp>
      <p:sp>
        <p:nvSpPr>
          <p:cNvPr id="349" name="Google Shape;349;p29"/>
          <p:cNvSpPr txBox="1"/>
          <p:nvPr/>
        </p:nvSpPr>
        <p:spPr>
          <a:xfrm>
            <a:off x="790575" y="41576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50" name="Google Shape;350;p29"/>
          <p:cNvSpPr txBox="1"/>
          <p:nvPr/>
        </p:nvSpPr>
        <p:spPr>
          <a:xfrm>
            <a:off x="857250" y="415766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適合結構化資訊檢索</a:t>
            </a:r>
            <a:endParaRPr/>
          </a:p>
        </p:txBody>
      </p:sp>
      <p:sp>
        <p:nvSpPr>
          <p:cNvPr id="351" name="Google Shape;351;p29"/>
          <p:cNvSpPr txBox="1"/>
          <p:nvPr/>
        </p:nvSpPr>
        <p:spPr>
          <a:xfrm>
            <a:off x="790575" y="46053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52" name="Google Shape;352;p29"/>
          <p:cNvSpPr txBox="1"/>
          <p:nvPr/>
        </p:nvSpPr>
        <p:spPr>
          <a:xfrm>
            <a:off x="857250" y="460533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可透過 N8N workflow 整合</a:t>
            </a:r>
            <a:endParaRPr/>
          </a:p>
        </p:txBody>
      </p:sp>
      <p:pic>
        <p:nvPicPr>
          <p:cNvPr descr="image.png" id="353" name="Google Shape;3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9097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Text to SQL應用場景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E8F0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63" name="Google Shape;3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752725"/>
            <a:ext cx="34290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4" name="Google Shape;36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500" y="2752725"/>
            <a:ext cx="34290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5" name="Google Shape;36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1500" y="2752725"/>
            <a:ext cx="34290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 txBox="1"/>
          <p:nvPr/>
        </p:nvSpPr>
        <p:spPr>
          <a:xfrm>
            <a:off x="1189147" y="3762375"/>
            <a:ext cx="21935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解耦Agent與工具</a:t>
            </a:r>
            <a:endParaRPr/>
          </a:p>
        </p:txBody>
      </p:sp>
      <p:sp>
        <p:nvSpPr>
          <p:cNvPr id="367" name="Google Shape;367;p31"/>
          <p:cNvSpPr txBox="1"/>
          <p:nvPr/>
        </p:nvSpPr>
        <p:spPr>
          <a:xfrm>
            <a:off x="866775" y="4457700"/>
            <a:ext cx="283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Agent可查詢可用工具清單，與特定AI模型無關，實現重用。</a:t>
            </a:r>
            <a:endParaRPr/>
          </a:p>
        </p:txBody>
      </p:sp>
      <p:sp>
        <p:nvSpPr>
          <p:cNvPr id="368" name="Google Shape;368;p31"/>
          <p:cNvSpPr txBox="1"/>
          <p:nvPr/>
        </p:nvSpPr>
        <p:spPr>
          <a:xfrm>
            <a:off x="5395912" y="3762375"/>
            <a:ext cx="14001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標準化介面</a:t>
            </a:r>
            <a:endParaRPr/>
          </a:p>
        </p:txBody>
      </p:sp>
      <p:sp>
        <p:nvSpPr>
          <p:cNvPr id="369" name="Google Shape;369;p31"/>
          <p:cNvSpPr txBox="1"/>
          <p:nvPr/>
        </p:nvSpPr>
        <p:spPr>
          <a:xfrm>
            <a:off x="4676775" y="4457700"/>
            <a:ext cx="283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定義標準化介面，支援本地或網路部署，打破專案孤島。</a:t>
            </a:r>
            <a:endParaRPr/>
          </a:p>
        </p:txBody>
      </p:sp>
      <p:sp>
        <p:nvSpPr>
          <p:cNvPr id="370" name="Google Shape;370;p31"/>
          <p:cNvSpPr txBox="1"/>
          <p:nvPr/>
        </p:nvSpPr>
        <p:spPr>
          <a:xfrm>
            <a:off x="9345930" y="3762375"/>
            <a:ext cx="112014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知識沉澱</a:t>
            </a:r>
            <a:endParaRPr/>
          </a:p>
        </p:txBody>
      </p:sp>
      <p:sp>
        <p:nvSpPr>
          <p:cNvPr id="371" name="Google Shape;371;p31"/>
          <p:cNvSpPr txBox="1"/>
          <p:nvPr/>
        </p:nvSpPr>
        <p:spPr>
          <a:xfrm>
            <a:off x="8486775" y="4457700"/>
            <a:ext cx="283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企業知識沉澱在MCP Server層，而非各個Agent實例中。</a:t>
            </a:r>
            <a:endParaRPr/>
          </a:p>
        </p:txBody>
      </p:sp>
      <p:pic>
        <p:nvPicPr>
          <p:cNvPr descr="image.png" id="372" name="Google Shape;37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8150" y="3086100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73" name="Google Shape;373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8150" y="3086100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74" name="Google Shape;374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28150" y="3086100"/>
            <a:ext cx="35569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1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MCP架構設計解析</a:t>
            </a:r>
            <a:endParaRPr/>
          </a:p>
        </p:txBody>
      </p:sp>
      <p:sp>
        <p:nvSpPr>
          <p:cNvPr id="376" name="Google Shape;376;p31"/>
          <p:cNvSpPr txBox="1"/>
          <p:nvPr/>
        </p:nvSpPr>
        <p:spPr>
          <a:xfrm>
            <a:off x="3608635" y="1428750"/>
            <a:ext cx="49745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MCP解耦Agent與工具，實現跨專案重用與維護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2667000" y="1752600"/>
            <a:ext cx="723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AI 發展趨勢與局限 (3-5頁)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AI發展階段、全球趨勢全景與LLM核心局限性。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2667000" y="2552700"/>
            <a:ext cx="723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AI Agent 革命性突破 (6-8頁)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Agent範式轉移、推理模型進化與工具整合，以及應用類型分化。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2667000" y="3352800"/>
            <a:ext cx="723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RAG 檢索增強深度解析 (9-17頁)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RAG基礎原理、Embedding技術、架構流程、局限性、Contextual Retrieval與Hybrid Search策略、RRF融合、Supabase實現及Text to SQL。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2667000" y="4457700"/>
            <a:ext cx="723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Agent 應用實踐與協定 (18-21頁)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MCP標準化協定、N8N自動化平台與Agentic RAG實踐案例。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2667000" y="5257800"/>
            <a:ext cx="723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全球格局與未來展望 (22-24頁)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全球投資分化、模型競爭格局演變及科學教育領域的應用突破。</a:t>
            </a:r>
            <a:endParaRPr/>
          </a:p>
        </p:txBody>
      </p:sp>
      <p:pic>
        <p:nvPicPr>
          <p:cNvPr descr="image.png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8002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8" name="Google Shape;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26003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9" name="Google Shape;9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34004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0" name="Google Shape;10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45053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1" name="Google Shape;10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0" y="5305425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簡報大綱：從LLM到AI Agent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/>
          <p:nvPr/>
        </p:nvSpPr>
        <p:spPr>
          <a:xfrm>
            <a:off x="571500" y="1909762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無程式碼AI Workflow</a:t>
            </a:r>
            <a:endParaRPr/>
          </a:p>
        </p:txBody>
      </p:sp>
      <p:sp>
        <p:nvSpPr>
          <p:cNvPr id="382" name="Google Shape;382;p32"/>
          <p:cNvSpPr txBox="1"/>
          <p:nvPr/>
        </p:nvSpPr>
        <p:spPr>
          <a:xfrm>
            <a:off x="571500" y="2462212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N8N提供無程式碼的AI workflow自動化，整合多種RAG方法與資料庫。</a:t>
            </a:r>
            <a:endParaRPr/>
          </a:p>
        </p:txBody>
      </p:sp>
      <p:sp>
        <p:nvSpPr>
          <p:cNvPr id="383" name="Google Shape;383;p32"/>
          <p:cNvSpPr txBox="1"/>
          <p:nvPr/>
        </p:nvSpPr>
        <p:spPr>
          <a:xfrm>
            <a:off x="571500" y="5100637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無程式碼平台的價值在於賦能業務人員快速驗證想法(POC)，而非作為生產系統。</a:t>
            </a:r>
            <a:endParaRPr/>
          </a:p>
        </p:txBody>
      </p:sp>
      <p:sp>
        <p:nvSpPr>
          <p:cNvPr id="384" name="Google Shape;384;p32"/>
          <p:cNvSpPr txBox="1"/>
          <p:nvPr/>
        </p:nvSpPr>
        <p:spPr>
          <a:xfrm>
            <a:off x="790575" y="326231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85" name="Google Shape;385;p32"/>
          <p:cNvSpPr txBox="1"/>
          <p:nvPr/>
        </p:nvSpPr>
        <p:spPr>
          <a:xfrm>
            <a:off x="857250" y="32623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視覺化工作流程設計</a:t>
            </a:r>
            <a:endParaRPr/>
          </a:p>
        </p:txBody>
      </p:sp>
      <p:sp>
        <p:nvSpPr>
          <p:cNvPr id="386" name="Google Shape;386;p32"/>
          <p:cNvSpPr txBox="1"/>
          <p:nvPr/>
        </p:nvSpPr>
        <p:spPr>
          <a:xfrm>
            <a:off x="790575" y="37099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87" name="Google Shape;387;p32"/>
          <p:cNvSpPr txBox="1"/>
          <p:nvPr/>
        </p:nvSpPr>
        <p:spPr>
          <a:xfrm>
            <a:off x="857250" y="370998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整合Supabase資料庫</a:t>
            </a:r>
            <a:endParaRPr/>
          </a:p>
        </p:txBody>
      </p:sp>
      <p:sp>
        <p:nvSpPr>
          <p:cNvPr id="388" name="Google Shape;388;p32"/>
          <p:cNvSpPr txBox="1"/>
          <p:nvPr/>
        </p:nvSpPr>
        <p:spPr>
          <a:xfrm>
            <a:off x="790575" y="41576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89" name="Google Shape;389;p32"/>
          <p:cNvSpPr txBox="1"/>
          <p:nvPr/>
        </p:nvSpPr>
        <p:spPr>
          <a:xfrm>
            <a:off x="857250" y="415766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支援多種RAG方法與AI Agent</a:t>
            </a:r>
            <a:endParaRPr/>
          </a:p>
        </p:txBody>
      </p:sp>
      <p:sp>
        <p:nvSpPr>
          <p:cNvPr id="390" name="Google Shape;390;p32"/>
          <p:cNvSpPr txBox="1"/>
          <p:nvPr/>
        </p:nvSpPr>
        <p:spPr>
          <a:xfrm>
            <a:off x="790575" y="46053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91" name="Google Shape;391;p32"/>
          <p:cNvSpPr txBox="1"/>
          <p:nvPr/>
        </p:nvSpPr>
        <p:spPr>
          <a:xfrm>
            <a:off x="857250" y="460533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Zapier與Make的開源替代方案</a:t>
            </a:r>
            <a:endParaRPr/>
          </a:p>
        </p:txBody>
      </p:sp>
      <p:pic>
        <p:nvPicPr>
          <p:cNvPr descr="image.png" id="392" name="Google Shape;3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909762"/>
            <a:ext cx="52863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2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N8N自動化平台實踐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/>
          <p:nvPr/>
        </p:nvSpPr>
        <p:spPr>
          <a:xfrm>
            <a:off x="571500" y="4133850"/>
            <a:ext cx="11049000" cy="38100"/>
          </a:xfrm>
          <a:prstGeom prst="roundRect">
            <a:avLst>
              <a:gd fmla="val 16667" name="adj"/>
            </a:avLst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507968" y="4486275"/>
            <a:ext cx="266830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1. 查詢狗糧</a:t>
            </a:r>
            <a:endParaRPr/>
          </a:p>
        </p:txBody>
      </p:sp>
      <p:sp>
        <p:nvSpPr>
          <p:cNvPr id="400" name="Google Shape;400;p33"/>
          <p:cNvSpPr txBox="1"/>
          <p:nvPr/>
        </p:nvSpPr>
        <p:spPr>
          <a:xfrm>
            <a:off x="571500" y="4943475"/>
            <a:ext cx="254124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Agent呼叫工具一：查詢狗糧資料庫。</a:t>
            </a:r>
            <a:endParaRPr/>
          </a:p>
        </p:txBody>
      </p:sp>
      <p:sp>
        <p:nvSpPr>
          <p:cNvPr id="401" name="Google Shape;401;p33"/>
          <p:cNvSpPr txBox="1"/>
          <p:nvPr/>
        </p:nvSpPr>
        <p:spPr>
          <a:xfrm>
            <a:off x="3343888" y="3156644"/>
            <a:ext cx="266830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2. 查詢貓糧</a:t>
            </a:r>
            <a:endParaRPr/>
          </a:p>
        </p:txBody>
      </p:sp>
      <p:sp>
        <p:nvSpPr>
          <p:cNvPr id="402" name="Google Shape;402;p33"/>
          <p:cNvSpPr txBox="1"/>
          <p:nvPr/>
        </p:nvSpPr>
        <p:spPr>
          <a:xfrm>
            <a:off x="3407419" y="3613844"/>
            <a:ext cx="254124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Agent呼叫工具二：查詢貓糧資料庫。</a:t>
            </a:r>
            <a:endParaRPr/>
          </a:p>
        </p:txBody>
      </p:sp>
      <p:sp>
        <p:nvSpPr>
          <p:cNvPr id="403" name="Google Shape;403;p33"/>
          <p:cNvSpPr txBox="1"/>
          <p:nvPr/>
        </p:nvSpPr>
        <p:spPr>
          <a:xfrm>
            <a:off x="6179808" y="4486275"/>
            <a:ext cx="266830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3. 驗證會員</a:t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6243339" y="4943475"/>
            <a:ext cx="2541240" cy="48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Agent呼叫工具三：CRM系統驗證會員身份。</a:t>
            </a:r>
            <a:endParaRPr/>
          </a:p>
        </p:txBody>
      </p:sp>
      <p:sp>
        <p:nvSpPr>
          <p:cNvPr id="405" name="Google Shape;405;p33"/>
          <p:cNvSpPr txBox="1"/>
          <p:nvPr/>
        </p:nvSpPr>
        <p:spPr>
          <a:xfrm>
            <a:off x="9015728" y="3156644"/>
            <a:ext cx="266830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4. 計算折扣</a:t>
            </a:r>
            <a:endParaRPr/>
          </a:p>
        </p:txBody>
      </p:sp>
      <p:sp>
        <p:nvSpPr>
          <p:cNvPr id="406" name="Google Shape;406;p33"/>
          <p:cNvSpPr txBox="1"/>
          <p:nvPr/>
        </p:nvSpPr>
        <p:spPr>
          <a:xfrm>
            <a:off x="9079259" y="3613844"/>
            <a:ext cx="254124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Agent整合資訊並計算最終折扣價格。</a:t>
            </a:r>
            <a:endParaRPr/>
          </a:p>
        </p:txBody>
      </p:sp>
      <p:sp>
        <p:nvSpPr>
          <p:cNvPr id="407" name="Google Shape;407;p33"/>
          <p:cNvSpPr/>
          <p:nvPr/>
        </p:nvSpPr>
        <p:spPr>
          <a:xfrm>
            <a:off x="1746870" y="41529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4582790" y="41529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7418709" y="41529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10254629" y="4152900"/>
            <a:ext cx="190500" cy="190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3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Agentic RAG實踐案例</a:t>
            </a:r>
            <a:endParaRPr/>
          </a:p>
        </p:txBody>
      </p:sp>
      <p:sp>
        <p:nvSpPr>
          <p:cNvPr id="412" name="Google Shape;412;p33"/>
          <p:cNvSpPr txBox="1"/>
          <p:nvPr/>
        </p:nvSpPr>
        <p:spPr>
          <a:xfrm>
            <a:off x="3402508" y="1428750"/>
            <a:ext cx="538698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寵物店客服展示多工具協作解決複雜查詢的完整流程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17" name="Google Shape;4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524000"/>
            <a:ext cx="11049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4"/>
          <p:cNvSpPr txBox="1"/>
          <p:nvPr/>
        </p:nvSpPr>
        <p:spPr>
          <a:xfrm>
            <a:off x="2164258" y="4743450"/>
            <a:ext cx="786348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美國主導投資但中國競爭加劇，地區發展差異明顯。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1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投資規模與應用成熟度未必成正比，中國在基礎模型與應用場景的進展值得關注。</a:t>
            </a:r>
            <a:endParaRPr/>
          </a:p>
        </p:txBody>
      </p:sp>
      <p:sp>
        <p:nvSpPr>
          <p:cNvPr id="419" name="Google Shape;419;p34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全球AI投資格局分化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24" name="Google Shape;4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524000"/>
            <a:ext cx="11049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5"/>
          <p:cNvSpPr txBox="1"/>
          <p:nvPr/>
        </p:nvSpPr>
        <p:spPr>
          <a:xfrm>
            <a:off x="1788467" y="5410200"/>
            <a:ext cx="8614916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前沿模型性能差距從11.9%縮小至5.4%，市場競爭越來越激烈。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1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性能差距縮小意味著選型不再是唯一決定因素。商用AI應更聚焦於數據準備、微調與評估。</a:t>
            </a:r>
            <a:endParaRPr/>
          </a:p>
        </p:txBody>
      </p:sp>
      <p:sp>
        <p:nvSpPr>
          <p:cNvPr id="426" name="Google Shape;426;p35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AI模型競爭格局演變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31" name="Google Shape;4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600325"/>
            <a:ext cx="3429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2" name="Google Shape;43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500" y="2600325"/>
            <a:ext cx="3429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3" name="Google Shape;43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1500" y="2600325"/>
            <a:ext cx="3429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6"/>
          <p:cNvSpPr txBox="1"/>
          <p:nvPr/>
        </p:nvSpPr>
        <p:spPr>
          <a:xfrm>
            <a:off x="1585912" y="3609975"/>
            <a:ext cx="14001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科學界認可</a:t>
            </a:r>
            <a:endParaRPr/>
          </a:p>
        </p:txBody>
      </p:sp>
      <p:sp>
        <p:nvSpPr>
          <p:cNvPr id="435" name="Google Shape;435;p36"/>
          <p:cNvSpPr txBox="1"/>
          <p:nvPr/>
        </p:nvSpPr>
        <p:spPr>
          <a:xfrm>
            <a:off x="866775" y="4305300"/>
            <a:ext cx="283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諾貝爾獎認可深度學習，圖靈獎表彰強化學習，代表范式認可。</a:t>
            </a:r>
            <a:endParaRPr/>
          </a:p>
        </p:txBody>
      </p:sp>
      <p:sp>
        <p:nvSpPr>
          <p:cNvPr id="436" name="Google Shape;436;p36"/>
          <p:cNvSpPr txBox="1"/>
          <p:nvPr/>
        </p:nvSpPr>
        <p:spPr>
          <a:xfrm>
            <a:off x="5255895" y="3609975"/>
            <a:ext cx="16802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醫療應用突破</a:t>
            </a:r>
            <a:endParaRPr/>
          </a:p>
        </p:txBody>
      </p:sp>
      <p:sp>
        <p:nvSpPr>
          <p:cNvPr id="437" name="Google Shape;437;p36"/>
          <p:cNvSpPr txBox="1"/>
          <p:nvPr/>
        </p:nvSpPr>
        <p:spPr>
          <a:xfrm>
            <a:off x="4676775" y="4305300"/>
            <a:ext cx="283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FDA已批准223個AI輔助醫療設備，AI正加速進入臨床應用。</a:t>
            </a:r>
            <a:endParaRPr/>
          </a:p>
        </p:txBody>
      </p:sp>
      <p:sp>
        <p:nvSpPr>
          <p:cNvPr id="438" name="Google Shape;438;p36"/>
          <p:cNvSpPr txBox="1"/>
          <p:nvPr/>
        </p:nvSpPr>
        <p:spPr>
          <a:xfrm>
            <a:off x="8925877" y="3609975"/>
            <a:ext cx="19602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教育普及與挑戰</a:t>
            </a:r>
            <a:endParaRPr/>
          </a:p>
        </p:txBody>
      </p:sp>
      <p:sp>
        <p:nvSpPr>
          <p:cNvPr id="439" name="Google Shape;439;p36"/>
          <p:cNvSpPr txBox="1"/>
          <p:nvPr/>
        </p:nvSpPr>
        <p:spPr>
          <a:xfrm>
            <a:off x="8486775" y="4305300"/>
            <a:ext cx="28384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81%教師認為AI應入課程，但超過半數教師感到無法教授，反映人才缺口的緊迫性。</a:t>
            </a:r>
            <a:endParaRPr/>
          </a:p>
        </p:txBody>
      </p:sp>
      <p:pic>
        <p:nvPicPr>
          <p:cNvPr descr="image.png" id="440" name="Google Shape;44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8150" y="2933700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1" name="Google Shape;44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8150" y="2933700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2" name="Google Shape;442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28150" y="2933700"/>
            <a:ext cx="35569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6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科學與教育領域的AI應用突破</a:t>
            </a:r>
            <a:endParaRPr/>
          </a:p>
        </p:txBody>
      </p:sp>
      <p:sp>
        <p:nvSpPr>
          <p:cNvPr id="444" name="Google Shape;444;p36"/>
          <p:cNvSpPr txBox="1"/>
          <p:nvPr/>
        </p:nvSpPr>
        <p:spPr>
          <a:xfrm>
            <a:off x="2931467" y="1428750"/>
            <a:ext cx="632891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AI在諾貝爾獎肯定、醫療設備批准與教育普及上取得里程碑進展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"/>
          <p:cNvSpPr txBox="1"/>
          <p:nvPr/>
        </p:nvSpPr>
        <p:spPr>
          <a:xfrm>
            <a:off x="295275" y="2579340"/>
            <a:ext cx="1160145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Q&amp;A</a:t>
            </a:r>
            <a:endParaRPr/>
          </a:p>
        </p:txBody>
      </p:sp>
      <p:sp>
        <p:nvSpPr>
          <p:cNvPr id="450" name="Google Shape;450;p37"/>
          <p:cNvSpPr txBox="1"/>
          <p:nvPr/>
        </p:nvSpPr>
        <p:spPr>
          <a:xfrm>
            <a:off x="571500" y="3684240"/>
            <a:ext cx="110490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提問環節 / 謝謝聆聽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55" name="Google Shape;4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558528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6" name="Google Shape;45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343298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7" name="Google Shape;45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128069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8" name="Google Shape;45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011959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9" name="Google Shape;4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4895701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0" name="Google Shape;4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5680471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8"/>
          <p:cNvSpPr/>
          <p:nvPr/>
        </p:nvSpPr>
        <p:spPr>
          <a:xfrm>
            <a:off x="571500" y="218435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571500" y="2969121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571500" y="3753891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571500" y="473675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8"/>
          <p:cNvSpPr/>
          <p:nvPr/>
        </p:nvSpPr>
        <p:spPr>
          <a:xfrm>
            <a:off x="571500" y="5521523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466" name="Google Shape;46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558528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8"/>
          <p:cNvSpPr txBox="1"/>
          <p:nvPr/>
        </p:nvSpPr>
        <p:spPr>
          <a:xfrm>
            <a:off x="1666875" y="1551979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https://images.squarespace-cdn.com/content/v1/5f918d7a41dce27054113958/1605085120134-ETJ6G4TPBZX6XQB8T7SK/35_Attic-Brain_Catriona+Clark.jpg</a:t>
            </a:r>
            <a:endParaRPr/>
          </a:p>
        </p:txBody>
      </p:sp>
      <p:sp>
        <p:nvSpPr>
          <p:cNvPr id="468" name="Google Shape;468;p38"/>
          <p:cNvSpPr txBox="1"/>
          <p:nvPr/>
        </p:nvSpPr>
        <p:spPr>
          <a:xfrm>
            <a:off x="1666875" y="1797694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Noto Sans TC"/>
                <a:ea typeface="Noto Sans TC"/>
                <a:cs typeface="Noto Sans TC"/>
                <a:sym typeface="Noto Sans TC"/>
              </a:rPr>
              <a:t>www.outofsightoutofmind.scot</a:t>
            </a:r>
            <a:endParaRPr/>
          </a:p>
        </p:txBody>
      </p:sp>
      <p:pic>
        <p:nvPicPr>
          <p:cNvPr descr="image.png" id="469" name="Google Shape;46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2343298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 txBox="1"/>
          <p:nvPr/>
        </p:nvSpPr>
        <p:spPr>
          <a:xfrm>
            <a:off x="1666875" y="2336750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https://blog-cdn.skywork.ai/wp-content/uploads/2025/10/b5e0bdcfd65e489eb103175ca959659c.jpg</a:t>
            </a:r>
            <a:endParaRPr/>
          </a:p>
        </p:txBody>
      </p:sp>
      <p:sp>
        <p:nvSpPr>
          <p:cNvPr id="471" name="Google Shape;471;p38"/>
          <p:cNvSpPr txBox="1"/>
          <p:nvPr/>
        </p:nvSpPr>
        <p:spPr>
          <a:xfrm>
            <a:off x="1666875" y="2582465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Noto Sans TC"/>
                <a:ea typeface="Noto Sans TC"/>
                <a:cs typeface="Noto Sans TC"/>
                <a:sym typeface="Noto Sans TC"/>
              </a:rPr>
              <a:t>skywork.ai</a:t>
            </a:r>
            <a:endParaRPr/>
          </a:p>
        </p:txBody>
      </p:sp>
      <p:pic>
        <p:nvPicPr>
          <p:cNvPr descr="image.png" id="472" name="Google Shape;47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312806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8"/>
          <p:cNvSpPr txBox="1"/>
          <p:nvPr/>
        </p:nvSpPr>
        <p:spPr>
          <a:xfrm>
            <a:off x="1666875" y="3121521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https://static.simonwillison.net/static/2023/embeddings/embeddings.003.jpeg</a:t>
            </a:r>
            <a:endParaRPr/>
          </a:p>
        </p:txBody>
      </p:sp>
      <p:sp>
        <p:nvSpPr>
          <p:cNvPr id="474" name="Google Shape;474;p38"/>
          <p:cNvSpPr txBox="1"/>
          <p:nvPr/>
        </p:nvSpPr>
        <p:spPr>
          <a:xfrm>
            <a:off x="1666875" y="3367236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Noto Sans TC"/>
                <a:ea typeface="Noto Sans TC"/>
                <a:cs typeface="Noto Sans TC"/>
                <a:sym typeface="Noto Sans TC"/>
              </a:rPr>
              <a:t>simonwillison.net</a:t>
            </a:r>
            <a:endParaRPr/>
          </a:p>
        </p:txBody>
      </p:sp>
      <p:pic>
        <p:nvPicPr>
          <p:cNvPr descr="image.png" id="475" name="Google Shape;475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" y="401195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8"/>
          <p:cNvSpPr txBox="1"/>
          <p:nvPr/>
        </p:nvSpPr>
        <p:spPr>
          <a:xfrm>
            <a:off x="1666875" y="3906291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https://media.istockphoto.com/id/1511973012/vector/scissors-cutting-big-tax-letter-scissors-about-to-cut-tax-paper-business-finance-and-profit.jpg?s=612x612&amp;w=0&amp;k=20&amp;c=H-tLRoXkYabD-m6y3hxeAg9tGi8Mfo3-dnIxR4WJ87s=</a:t>
            </a:r>
            <a:endParaRPr/>
          </a:p>
        </p:txBody>
      </p:sp>
      <p:sp>
        <p:nvSpPr>
          <p:cNvPr id="477" name="Google Shape;477;p38"/>
          <p:cNvSpPr txBox="1"/>
          <p:nvPr/>
        </p:nvSpPr>
        <p:spPr>
          <a:xfrm>
            <a:off x="1666875" y="4350097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Noto Sans TC"/>
                <a:ea typeface="Noto Sans TC"/>
                <a:cs typeface="Noto Sans TC"/>
                <a:sym typeface="Noto Sans TC"/>
              </a:rPr>
              <a:t>www.istockphoto.com</a:t>
            </a:r>
            <a:endParaRPr/>
          </a:p>
        </p:txBody>
      </p:sp>
      <p:pic>
        <p:nvPicPr>
          <p:cNvPr descr="image.png" id="478" name="Google Shape;478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4895701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8"/>
          <p:cNvSpPr txBox="1"/>
          <p:nvPr/>
        </p:nvSpPr>
        <p:spPr>
          <a:xfrm>
            <a:off x="1666875" y="4889152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https://blogs.mayankpratapsingh.in/images/blog/Rankfusion/15.gif</a:t>
            </a:r>
            <a:endParaRPr/>
          </a:p>
        </p:txBody>
      </p:sp>
      <p:sp>
        <p:nvSpPr>
          <p:cNvPr id="480" name="Google Shape;480;p38"/>
          <p:cNvSpPr txBox="1"/>
          <p:nvPr/>
        </p:nvSpPr>
        <p:spPr>
          <a:xfrm>
            <a:off x="1666875" y="5134867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Noto Sans TC"/>
                <a:ea typeface="Noto Sans TC"/>
                <a:cs typeface="Noto Sans TC"/>
                <a:sym typeface="Noto Sans TC"/>
              </a:rPr>
              <a:t>blogs.mayankpratapsingh.in</a:t>
            </a:r>
            <a:endParaRPr/>
          </a:p>
        </p:txBody>
      </p:sp>
      <p:pic>
        <p:nvPicPr>
          <p:cNvPr descr="image.png" id="481" name="Google Shape;481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1500" y="5680471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8"/>
          <p:cNvSpPr txBox="1"/>
          <p:nvPr/>
        </p:nvSpPr>
        <p:spPr>
          <a:xfrm>
            <a:off x="1666875" y="5673923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https://hr.nploy.net/storage/image_1738854459.jpg</a:t>
            </a:r>
            <a:endParaRPr/>
          </a:p>
        </p:txBody>
      </p:sp>
      <p:sp>
        <p:nvSpPr>
          <p:cNvPr id="483" name="Google Shape;483;p38"/>
          <p:cNvSpPr txBox="1"/>
          <p:nvPr/>
        </p:nvSpPr>
        <p:spPr>
          <a:xfrm>
            <a:off x="1666875" y="5919638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Noto Sans TC"/>
                <a:ea typeface="Noto Sans TC"/>
                <a:cs typeface="Noto Sans TC"/>
                <a:sym typeface="Noto Sans TC"/>
              </a:rPr>
              <a:t>nploy.net</a:t>
            </a:r>
            <a:endParaRPr/>
          </a:p>
        </p:txBody>
      </p:sp>
      <p:sp>
        <p:nvSpPr>
          <p:cNvPr id="484" name="Google Shape;484;p38"/>
          <p:cNvSpPr txBox="1"/>
          <p:nvPr/>
        </p:nvSpPr>
        <p:spPr>
          <a:xfrm>
            <a:off x="571500" y="551854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Image Sources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89" name="Google Shape;48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813" y="2834580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0" name="Google Shape;4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813" y="3619351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1" name="Google Shape;49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813" y="4404121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9"/>
          <p:cNvSpPr/>
          <p:nvPr/>
        </p:nvSpPr>
        <p:spPr>
          <a:xfrm>
            <a:off x="1985813" y="3460402"/>
            <a:ext cx="8220372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9"/>
          <p:cNvSpPr/>
          <p:nvPr/>
        </p:nvSpPr>
        <p:spPr>
          <a:xfrm>
            <a:off x="1985813" y="4245173"/>
            <a:ext cx="8220372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494" name="Google Shape;49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5813" y="28345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/>
          <p:nvPr/>
        </p:nvSpPr>
        <p:spPr>
          <a:xfrm>
            <a:off x="3081188" y="2828032"/>
            <a:ext cx="7124997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https://miro.medium.com/v2/resize:fit:1200/1*QmmB-LRIiI2s2_jeVKTlfw.jpeg</a:t>
            </a:r>
            <a:endParaRPr/>
          </a:p>
        </p:txBody>
      </p:sp>
      <p:sp>
        <p:nvSpPr>
          <p:cNvPr id="496" name="Google Shape;496;p39"/>
          <p:cNvSpPr txBox="1"/>
          <p:nvPr/>
        </p:nvSpPr>
        <p:spPr>
          <a:xfrm>
            <a:off x="3081188" y="3073747"/>
            <a:ext cx="7124997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Noto Sans TC"/>
                <a:ea typeface="Noto Sans TC"/>
                <a:cs typeface="Noto Sans TC"/>
                <a:sym typeface="Noto Sans TC"/>
              </a:rPr>
              <a:t>medium.com</a:t>
            </a:r>
            <a:endParaRPr/>
          </a:p>
        </p:txBody>
      </p:sp>
      <p:pic>
        <p:nvPicPr>
          <p:cNvPr descr="image.png" id="497" name="Google Shape;49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5813" y="3619351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9"/>
          <p:cNvSpPr txBox="1"/>
          <p:nvPr/>
        </p:nvSpPr>
        <p:spPr>
          <a:xfrm>
            <a:off x="3081188" y="3612802"/>
            <a:ext cx="7124997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https://docs.n8n.io/_images/try-it-out/tutorial-first.png</a:t>
            </a:r>
            <a:endParaRPr/>
          </a:p>
        </p:txBody>
      </p:sp>
      <p:sp>
        <p:nvSpPr>
          <p:cNvPr id="499" name="Google Shape;499;p39"/>
          <p:cNvSpPr txBox="1"/>
          <p:nvPr/>
        </p:nvSpPr>
        <p:spPr>
          <a:xfrm>
            <a:off x="3081188" y="3858517"/>
            <a:ext cx="7124997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Noto Sans TC"/>
                <a:ea typeface="Noto Sans TC"/>
                <a:cs typeface="Noto Sans TC"/>
                <a:sym typeface="Noto Sans TC"/>
              </a:rPr>
              <a:t>docs.n8n.io</a:t>
            </a:r>
            <a:endParaRPr/>
          </a:p>
        </p:txBody>
      </p:sp>
      <p:pic>
        <p:nvPicPr>
          <p:cNvPr descr="image.png" id="500" name="Google Shape;50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5813" y="4404121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9"/>
          <p:cNvSpPr txBox="1"/>
          <p:nvPr/>
        </p:nvSpPr>
        <p:spPr>
          <a:xfrm>
            <a:off x="3081188" y="4397573"/>
            <a:ext cx="7124997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https://img.freepik.com/free-vector/particle-lines-futuristic-gradient-background_53876-117189.jpg?semt=ais_hybrid&amp;w=740&amp;q=80</a:t>
            </a:r>
            <a:endParaRPr/>
          </a:p>
        </p:txBody>
      </p:sp>
      <p:sp>
        <p:nvSpPr>
          <p:cNvPr id="502" name="Google Shape;502;p39"/>
          <p:cNvSpPr txBox="1"/>
          <p:nvPr/>
        </p:nvSpPr>
        <p:spPr>
          <a:xfrm>
            <a:off x="3081188" y="4643288"/>
            <a:ext cx="7124997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Noto Sans TC"/>
                <a:ea typeface="Noto Sans TC"/>
                <a:cs typeface="Noto Sans TC"/>
                <a:sym typeface="Noto Sans TC"/>
              </a:rPr>
              <a:t>www.freepik.com</a:t>
            </a:r>
            <a:endParaRPr/>
          </a:p>
        </p:txBody>
      </p:sp>
      <p:sp>
        <p:nvSpPr>
          <p:cNvPr id="503" name="Google Shape;503;p39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Image 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2190750" y="2914650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OpenAI定義AI五級演進路徑：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說明AI發展的清晰藍圖。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2190750" y="3409950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Level 1：對話機器人（ChatGPT）：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擅長對話，但僅限於文本生成。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2190750" y="3905250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Level 2：推理模型（O1/R1）：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開始具備初步的邏輯推理能力。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2190750" y="4400550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Level 3：AI Agent（當前階段）：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能夠理解目標、選用工具並執行任務。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2190750" y="4895850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Noto Sans TC"/>
                <a:ea typeface="Noto Sans TC"/>
                <a:cs typeface="Noto Sans TC"/>
                <a:sym typeface="Noto Sans TC"/>
              </a:rPr>
              <a:t>Level 4-5：創新者與組織級AI：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具備自主創新與管理複雜組織的能力。</a:t>
            </a:r>
            <a:endParaRPr/>
          </a:p>
        </p:txBody>
      </p:sp>
      <p:pic>
        <p:nvPicPr>
          <p:cNvPr descr="image.png"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29622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3" name="Google Shape;11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0" y="34575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9750" y="39528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5" name="Google Shape;11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9750" y="44481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6" name="Google Shape;11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09750" y="4943475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AI發展階段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3312467" y="1428750"/>
            <a:ext cx="556691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AI正從對話式聊天機器人邁向具備執行能力的智能代理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/>
        </p:nvSpPr>
        <p:spPr>
          <a:xfrm>
            <a:off x="571500" y="1909762"/>
            <a:ext cx="5286375" cy="142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78%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571500" y="333851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組織已部署AI應用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6334125" y="1909762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Stanford報告揭示關鍵發展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6334125" y="2462212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Stanford報告揭示AI在技術、經濟、政策層面的關鍵發展，但應認識到報告具有時間滯後性。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6334125" y="5100637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AI發展速度以週為單位迭代，企業應建立持續的信息更新機制。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6553200" y="326231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6619875" y="32623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美國2024年AI投資達1,091億美元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6553200" y="37099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6619875" y="370998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AI輔助醫療設備從6個增至223個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6553200" y="41576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6619875" y="415766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Waymo每週提供15萬次自駕服務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6553200" y="46053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6619875" y="460533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中國AI論文與專利數量領先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2025全球AI趨勢全景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/>
        </p:nvSpPr>
        <p:spPr>
          <a:xfrm>
            <a:off x="571500" y="1909762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高學歷低能力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571500" y="2462212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傳統語言模型如同高學歷低能力者，僅能回答問題而無法執行任務。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571500" y="5100637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許多組織仍將LLM視為「更好的搜尋引擎」，但應定位為「需要外部工具支撐的推理引擎」。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790575" y="326231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857250" y="32623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飽讀詩書但缺乏工作能力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790575" y="37099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857250" y="370998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能辨識收據文字但無法儲存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790575" y="41576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857250" y="415766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回答頭頭是道卻不懂使用軟件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790575" y="46053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857250" y="460533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被動等候指示而非主動解決</a:t>
            </a:r>
            <a:endParaRPr/>
          </a:p>
        </p:txBody>
      </p:sp>
      <p:pic>
        <p:nvPicPr>
          <p:cNvPr descr="image.png" id="152" name="Google Shape;1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9097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LLM核心局限性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/>
        </p:nvSpPr>
        <p:spPr>
          <a:xfrm>
            <a:off x="571500" y="1685925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AI應用的範式轉移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571500" y="2238375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AI Agent能主動應對、自行選用工具並達成目標，代表AI應用的範式轉移。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571500" y="5324475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觀點補充：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Agent的價值在於能夠在約束環境中反覆迭代解決問題。這對企業流程自動化意義重大。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790575" y="3038475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857250" y="3038475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主動應對 vs 被動等候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790575" y="3486150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857250" y="348615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自行尋找合適工具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790575" y="3933825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857250" y="3933825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在環境中行動並獲得回饋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790575" y="4381500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857250" y="438150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自行判斷任務完成狀態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790575" y="4829175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857250" y="4829175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與真實世界互動解決問題</a:t>
            </a:r>
            <a:endParaRPr/>
          </a:p>
        </p:txBody>
      </p:sp>
      <p:pic>
        <p:nvPicPr>
          <p:cNvPr descr="image.png" id="171" name="Google Shape;1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68592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AI Agent革命性突破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752725"/>
            <a:ext cx="34290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8" name="Google Shape;17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500" y="2752725"/>
            <a:ext cx="34290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9" name="Google Shape;17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1500" y="2752725"/>
            <a:ext cx="34290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1251343" y="3762375"/>
            <a:ext cx="206916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整合Python編程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866775" y="4457700"/>
            <a:ext cx="283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首個懂得使用工具的推理模型，能使用Python編程語言。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5255895" y="3762375"/>
            <a:ext cx="16802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內建網路搜尋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4676775" y="4457700"/>
            <a:ext cx="283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整合網路搜尋功能，推理過程中可即時獲取資訊。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9065895" y="3762375"/>
            <a:ext cx="16802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高準確度示範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8486775" y="4457700"/>
            <a:ext cx="283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能生成圖片，並透過倒轉照片定位示範高準確度。</a:t>
            </a:r>
            <a:endParaRPr/>
          </a:p>
        </p:txBody>
      </p:sp>
      <p:pic>
        <p:nvPicPr>
          <p:cNvPr descr="image.png" id="186" name="Google Shape;18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8150" y="3086100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7" name="Google Shape;18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8150" y="3086100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8" name="Google Shape;18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28150" y="3086100"/>
            <a:ext cx="35569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推理模型進化與工具整合</a:t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2550318" y="1428750"/>
            <a:ext cx="709121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O3/O4模型首次在訓練時即整合工具使用能力，標誌推理模型進化新階段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5" name="Google Shape;1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838450"/>
            <a:ext cx="528637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6" name="Google Shape;19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838450"/>
            <a:ext cx="528637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962025" y="3228975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自主式Agent (Autonomous Agent)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962025" y="378142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處理一次性、複雜、需要探索性的任務。例如 Manus 虛擬電腦應用。</a:t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962025" y="4581525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適合一次性複雜任務。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6724650" y="3228975"/>
            <a:ext cx="473059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Agentic RAG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6724650" y="3724275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處理重複性、有固定流程的工作。例如 AI客服與內部知識庫查詢。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6724650" y="4524375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觀點：</a:t>
            </a: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 適合重複性規則化工作，以控制成本與風險。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Agent應用類型分化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3063329" y="1428750"/>
            <a:ext cx="606534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AI Agent分為自主式與Agentic RAG，各自適應不同應用場景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752725"/>
            <a:ext cx="34290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0" name="Google Shape;21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500" y="2752725"/>
            <a:ext cx="34290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1" name="Google Shape;21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1500" y="2752725"/>
            <a:ext cx="34290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948176" y="3762375"/>
            <a:ext cx="267564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文檔切分 (Chunking)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866775" y="4457700"/>
            <a:ext cx="283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將大型文檔切分成小區塊，便於後續檢索。</a:t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5053529" y="3762375"/>
            <a:ext cx="2084791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Embedding編碼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4676775" y="4457700"/>
            <a:ext cx="283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使用Embedding模型將區塊轉換為向量，儲存於向量資料庫。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9205912" y="3762375"/>
            <a:ext cx="14001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檢索與生成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8486775" y="4457700"/>
            <a:ext cx="28384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檢索最相關內容提供給模型，生成準確的答案。</a:t>
            </a:r>
            <a:endParaRPr/>
          </a:p>
        </p:txBody>
      </p:sp>
      <p:pic>
        <p:nvPicPr>
          <p:cNvPr descr="image.png" id="218" name="Google Shape;21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8150" y="3086100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9" name="Google Shape;21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8150" y="3086100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0" name="Google Shape;22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28150" y="3086100"/>
            <a:ext cx="35569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RAG基礎概念與原理</a:t>
            </a:r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3010792" y="1428750"/>
            <a:ext cx="617026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核心重點： RAG透過檢索增強生成讓AI獲得特定領域知識，解決幻覺問題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